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2" r:id="rId3"/>
    <p:sldId id="293" r:id="rId4"/>
    <p:sldId id="295" r:id="rId5"/>
    <p:sldId id="276" r:id="rId6"/>
    <p:sldId id="303" r:id="rId7"/>
    <p:sldId id="300" r:id="rId8"/>
    <p:sldId id="301" r:id="rId9"/>
    <p:sldId id="302" r:id="rId10"/>
    <p:sldId id="277" r:id="rId11"/>
    <p:sldId id="298" r:id="rId12"/>
    <p:sldId id="260" r:id="rId13"/>
    <p:sldId id="304" r:id="rId14"/>
    <p:sldId id="305" r:id="rId15"/>
    <p:sldId id="308" r:id="rId16"/>
    <p:sldId id="307" r:id="rId17"/>
    <p:sldId id="309" r:id="rId18"/>
    <p:sldId id="310" r:id="rId19"/>
    <p:sldId id="311" r:id="rId20"/>
    <p:sldId id="312" r:id="rId21"/>
    <p:sldId id="313" r:id="rId22"/>
    <p:sldId id="314" r:id="rId23"/>
    <p:sldId id="31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9A0FA-CAD0-F9C5-E7EA-B172FCB9B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E9367B-E0E3-6434-42D3-D46192CA1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04E2B-F787-5033-8DBA-FA681A2CF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D78D8-3E60-16FB-2F3D-D7D770A9F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BE8B8-EFC3-FAB8-D0A8-9493810E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70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B6C93-3374-F937-9FA3-872D3BC7F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CBDCF-0417-F2A4-0D64-6E6F8C5BA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343C4-6591-1FA3-3330-78D46C983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69F18-BB9A-9F29-6B61-5E6201A1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F7013-D8FC-6F4D-077F-1E0278B9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01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C92A75-D628-7B53-B2AD-404F6F0355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FBD3F7-DC74-9FFE-BBC1-F7CE25A8D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D248C-A828-90FB-8AA4-C71C29ED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07504-A104-D2AA-7540-2D48D3DF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B8D74-B8EC-F2FF-C013-71671FE9B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81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01254-CBDA-D0A3-00A3-987E48AD5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089F1-D08B-BA82-E229-5CC4E225F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63EC0-1627-2EDB-9D83-CF3C7C64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FBDA5-B3D5-BF1E-F0E2-4EF6E0738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E8FC-F517-117B-E03A-8CFF4DAD4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22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8C88C-6D2D-3BDE-9FCE-C1733F9E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AA350-B853-9D09-B83F-BD9D0422E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77382-80E4-4577-11DA-76B14499A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8C007-ECA4-B9BD-5765-D1258F5E3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8770C-18A4-1985-A555-6552D8BE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32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C9D6F-4E9F-3172-1774-92FAFCDAE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51D94-350E-268C-E4B8-C2F2276DB8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7361D-5998-4081-50E2-B8404F3EB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837A9-9CB2-6FE3-55A6-09A32EA54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55856-5081-A5FA-CE50-C1FE6F21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98E09-4881-6257-353B-97F625C88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2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DC01D-9985-28AF-C741-FE1B5E268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4DB7C-AF35-A7DE-44A1-7D341E3B5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B22AC-2911-A7BC-61D4-2990F0873B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C36D8C-AD81-87B8-AFF4-C741EE245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7270D0-2232-E2D3-6246-E372C5BAB8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ECC2E8-C7FE-BF2F-5D42-760A9FCB3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0D74B-9571-632E-9DE0-B3A2D552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1FD204-0BBB-A2F0-144D-FA82D44DF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3F672-BB2A-A444-2CEC-B319F4ED8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60E6E7-5C0F-F873-A3C4-4B4765D8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36C700-DE4B-4D84-4905-2A9061F6B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4ECDB-6966-90B7-809D-2BA3AA80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97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45606C-30CB-053A-E6A5-A775275A7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1D1CDF-94D1-9902-754F-A06376BBD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30093-4E39-C5AB-CC62-6F3ECD78C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71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441C-7D7C-1059-986D-933D7395A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795B9-A42F-B601-3107-AFC3EE193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2104BC-90C2-A7A7-2198-FD9C6D59A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BA1C9-5CF2-4316-6D8D-E0E51C85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D6C7C-5713-A34A-8D28-033ABD966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85E0E-B408-A6BD-3FA8-EE6F2564E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302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3B1D6-4035-1726-C0B5-81D2AF849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F938D9-7FFB-A4D4-8435-9B59FFBB88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C9604-D5B4-E959-D01B-37EB07F36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9146A-330E-40D5-2B23-0F9C5DB15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227AF-8DEC-4399-7BF1-3DC2A1989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C025C-42FF-3B44-E605-FD33AAC0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2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9389E-6391-21C1-A61D-D3EE0A8A2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68DD8-FE43-A327-2655-B7F0C962F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C898E-FD33-F17B-F91A-58E0CC6B4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A3DE6A-ED93-0E4D-825E-DD0A32E7181A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AE668-8D76-24BD-B2B6-693B549EC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9CA4A-3DC0-B8E3-9DA4-228B39EB4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EB2674-3D39-DC4F-A9EC-AC5DB755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59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7EBDC4-3FB5-4813-3D1C-C481C01ADA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A65AF1-0F52-BB3C-45AF-4CE1A3BFA1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0" dirty="0" err="1">
                <a:solidFill>
                  <a:schemeClr val="bg1"/>
                </a:solidFill>
                <a:effectLst/>
                <a:latin typeface="-apple-system"/>
              </a:rPr>
              <a:t>GenBio_Final_Project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135DB-B81D-50C2-95EA-F9D51018E1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By: Sarah Couture </a:t>
            </a:r>
          </a:p>
        </p:txBody>
      </p:sp>
    </p:spTree>
    <p:extLst>
      <p:ext uri="{BB962C8B-B14F-4D97-AF65-F5344CB8AC3E}">
        <p14:creationId xmlns:p14="http://schemas.microsoft.com/office/powerpoint/2010/main" val="3757779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D71F5-8697-1763-9FCA-C209BFE4F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0614F67-71D5-FABB-363B-93A72D7810ED}"/>
              </a:ext>
            </a:extLst>
          </p:cNvPr>
          <p:cNvSpPr txBox="1">
            <a:spLocks/>
          </p:cNvSpPr>
          <p:nvPr/>
        </p:nvSpPr>
        <p:spPr>
          <a:xfrm>
            <a:off x="63324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Times"/>
              </a:rPr>
              <a:t>Neuronal expression of vasopressin messenger RNA (mRNA) has been shown to be estrogen dependent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8612A7-1B02-36FA-A149-08D09B31F914}"/>
              </a:ext>
            </a:extLst>
          </p:cNvPr>
          <p:cNvSpPr txBox="1"/>
          <p:nvPr/>
        </p:nvSpPr>
        <p:spPr>
          <a:xfrm>
            <a:off x="234423" y="1461273"/>
            <a:ext cx="6987041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What is vasopressin?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Arginine vasopressin (AVP) is an antidiuretic and vasoconstrictor 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Decreases plasma osmolality (thirst control)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i="1" dirty="0"/>
              <a:t>Where is vasopressin secreted? 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Secreted by magnocellular neurons in the supra optic nucleus</a:t>
            </a:r>
          </a:p>
          <a:p>
            <a:pPr lvl="1"/>
            <a:r>
              <a:rPr lang="en-US" dirty="0"/>
              <a:t>(SON) &amp; paraventricular nucleus (PVN), which is released by the </a:t>
            </a:r>
          </a:p>
          <a:p>
            <a:pPr lvl="1"/>
            <a:r>
              <a:rPr lang="en-US" dirty="0"/>
              <a:t>posterior pituitary and alters homeostatic function via traveling </a:t>
            </a:r>
          </a:p>
          <a:p>
            <a:pPr lvl="1"/>
            <a:r>
              <a:rPr lang="en-US" dirty="0"/>
              <a:t>the hypophyseal pituitary adrenal tract (HPA)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A diagram of a human body&#10;&#10;Description automatically generated">
            <a:extLst>
              <a:ext uri="{FF2B5EF4-FFF2-40B4-BE49-F238E27FC236}">
                <a16:creationId xmlns:a16="http://schemas.microsoft.com/office/drawing/2014/main" id="{DB61AFC8-EF01-D58D-8F23-A1DEB8614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416" y="1149410"/>
            <a:ext cx="4765584" cy="563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43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9785A-5D8A-37EB-B279-5AFF319C2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690" y="-19991"/>
            <a:ext cx="10515600" cy="1325563"/>
          </a:xfrm>
        </p:spPr>
        <p:txBody>
          <a:bodyPr/>
          <a:lstStyle/>
          <a:p>
            <a:r>
              <a:rPr lang="en-US" dirty="0"/>
              <a:t>				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2323F-F6E2-65B0-4928-CC25977766E5}"/>
              </a:ext>
            </a:extLst>
          </p:cNvPr>
          <p:cNvSpPr txBox="1">
            <a:spLocks/>
          </p:cNvSpPr>
          <p:nvPr/>
        </p:nvSpPr>
        <p:spPr>
          <a:xfrm>
            <a:off x="1361344" y="2348786"/>
            <a:ext cx="11442290" cy="197711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Aim: How do hormonal levels change during a dehydration trail in female cactus mice? </a:t>
            </a:r>
          </a:p>
          <a:p>
            <a:pPr lvl="1"/>
            <a:r>
              <a:rPr lang="en-US" sz="1600" dirty="0"/>
              <a:t>Does this effect fertility? 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9C03EBE-2CF1-93AB-C72E-F5827ECB3666}"/>
              </a:ext>
            </a:extLst>
          </p:cNvPr>
          <p:cNvSpPr txBox="1">
            <a:spLocks/>
          </p:cNvSpPr>
          <p:nvPr/>
        </p:nvSpPr>
        <p:spPr>
          <a:xfrm>
            <a:off x="749709" y="1448051"/>
            <a:ext cx="11442290" cy="14583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If Estrogen Receptors regulate Vasopressin secretion and contribute to fluid balance and electrolyte homeostasis, how is the fertility of dehydrated female </a:t>
            </a:r>
            <a:r>
              <a:rPr lang="en-US" sz="2000" i="1" dirty="0"/>
              <a:t>Peromyscus </a:t>
            </a:r>
            <a:r>
              <a:rPr lang="en-US" sz="2000" i="1" dirty="0" err="1"/>
              <a:t>eremicus</a:t>
            </a:r>
            <a:r>
              <a:rPr lang="en-US" sz="2000" i="1" dirty="0"/>
              <a:t> </a:t>
            </a:r>
            <a:r>
              <a:rPr lang="en-US" sz="2000" dirty="0"/>
              <a:t>effected when in estrus? </a:t>
            </a:r>
          </a:p>
        </p:txBody>
      </p:sp>
    </p:spTree>
    <p:extLst>
      <p:ext uri="{BB962C8B-B14F-4D97-AF65-F5344CB8AC3E}">
        <p14:creationId xmlns:p14="http://schemas.microsoft.com/office/powerpoint/2010/main" val="147131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3E068E-1810-7DD4-15B5-3612ECBB4607}"/>
              </a:ext>
            </a:extLst>
          </p:cNvPr>
          <p:cNvSpPr txBox="1"/>
          <p:nvPr/>
        </p:nvSpPr>
        <p:spPr>
          <a:xfrm>
            <a:off x="220717" y="178675"/>
            <a:ext cx="24368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Methods </a:t>
            </a:r>
          </a:p>
          <a:p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46BFB-ACD9-9133-D870-98DD2473AC5A}"/>
              </a:ext>
            </a:extLst>
          </p:cNvPr>
          <p:cNvSpPr txBox="1"/>
          <p:nvPr/>
        </p:nvSpPr>
        <p:spPr>
          <a:xfrm>
            <a:off x="220717" y="1313793"/>
            <a:ext cx="100899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Extracted brains from female and male </a:t>
            </a:r>
            <a:r>
              <a:rPr lang="en-US" sz="1800" i="1" dirty="0">
                <a:cs typeface="Times New Roman" panose="02020603050405020304" pitchFamily="18" charset="0"/>
              </a:rPr>
              <a:t>P. </a:t>
            </a:r>
            <a:r>
              <a:rPr lang="en-US" sz="1800" i="1" dirty="0" err="1">
                <a:cs typeface="Times New Roman" panose="02020603050405020304" pitchFamily="18" charset="0"/>
              </a:rPr>
              <a:t>eremicus</a:t>
            </a:r>
            <a:r>
              <a:rPr lang="en-US" sz="1800" dirty="0">
                <a:cs typeface="Times New Roman" panose="02020603050405020304" pitchFamily="18" charset="0"/>
              </a:rPr>
              <a:t> that were either hydrated (n=5 each sex) or dehydrated (n=5 each sex).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Dissected out SON, PVN (n=20), and pituitary (n=20) for sequencing.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Performed bulk RNA Illumina sequencing on all tissue samples to observe the gene expression profile of each transcript.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Indexed and mapped samples utilizing the UNH Premise cluster.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Differential gene expression analysis utilizing the DESeq2  package.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15B53F-B8A6-A73B-FFD6-6C80093DC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3553"/>
            <a:ext cx="12192000" cy="250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3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86FAD2CC-CBD6-365A-376A-488184FFF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62" y="1822621"/>
            <a:ext cx="11094308" cy="32127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C022CE-456E-7DA8-12AB-249D6DC91D0B}"/>
              </a:ext>
            </a:extLst>
          </p:cNvPr>
          <p:cNvSpPr txBox="1"/>
          <p:nvPr/>
        </p:nvSpPr>
        <p:spPr>
          <a:xfrm>
            <a:off x="1060621" y="5167312"/>
            <a:ext cx="95291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Principal component analysis of gene expression of the pituitary (pit) and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 of 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 The axes are labeled with the proportion of data explained by principal component 1 (tissue type) and 2 (water treatment).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83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9E49368D-31C0-7F7C-96E7-7AC10C46D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859" y="1297495"/>
            <a:ext cx="7772400" cy="42630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7E0AF2-C3BF-09BE-80F1-73C94470F119}"/>
              </a:ext>
            </a:extLst>
          </p:cNvPr>
          <p:cNvSpPr txBox="1"/>
          <p:nvPr/>
        </p:nvSpPr>
        <p:spPr>
          <a:xfrm>
            <a:off x="2063578" y="5758211"/>
            <a:ext cx="85632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MA plot showing the differential gene expression of pituitary and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 in both males and female 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with or without access to water. The log fold change being on the y axis, and the mean normalized counts on the x axis.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72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0A517D89-ACF4-ECC5-8CF7-C5FB34E42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100" y="1266797"/>
            <a:ext cx="7772400" cy="4324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A3B891-69F3-4B56-3134-AF635584C170}"/>
              </a:ext>
            </a:extLst>
          </p:cNvPr>
          <p:cNvSpPr txBox="1"/>
          <p:nvPr/>
        </p:nvSpPr>
        <p:spPr>
          <a:xfrm>
            <a:off x="2175642" y="5591203"/>
            <a:ext cx="8544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MA plot showing the differential gene expression of the pituitary in both males and female 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with or without access to water. The log fold change being on the y axis, and the mean normalized counts on the x axis.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13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 descr="A graph of a number of numbers&#10;&#10;Description automatically generated">
            <a:extLst>
              <a:ext uri="{FF2B5EF4-FFF2-40B4-BE49-F238E27FC236}">
                <a16:creationId xmlns:a16="http://schemas.microsoft.com/office/drawing/2014/main" id="{CDA69C32-08AB-9300-F4E8-68ED4A302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589" y="1410944"/>
            <a:ext cx="7772400" cy="4036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222E91-3130-B5AF-6C24-4BDE8A96980C}"/>
              </a:ext>
            </a:extLst>
          </p:cNvPr>
          <p:cNvSpPr txBox="1"/>
          <p:nvPr/>
        </p:nvSpPr>
        <p:spPr>
          <a:xfrm>
            <a:off x="2511973" y="5447056"/>
            <a:ext cx="7535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MA plot showing the differential gene expression of the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 in both males and female 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with or without access to water. The log fold change being on the y axis, and the mean normalized counts on the x axis.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726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22E91-3130-B5AF-6C24-4BDE8A96980C}"/>
              </a:ext>
            </a:extLst>
          </p:cNvPr>
          <p:cNvSpPr txBox="1"/>
          <p:nvPr/>
        </p:nvSpPr>
        <p:spPr>
          <a:xfrm>
            <a:off x="2908738" y="5569545"/>
            <a:ext cx="7535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Bean plot showing the log TPM on y axis, and sex and according treatment (F - Females, M - males, hydrated - with water, dehydrated - no water) on the x axis of MUP4 gene expression in the pituitary.</a:t>
            </a:r>
            <a:endParaRPr lang="en-US" dirty="0"/>
          </a:p>
        </p:txBody>
      </p:sp>
      <p:pic>
        <p:nvPicPr>
          <p:cNvPr id="8" name="Picture 7" descr="A diagram of a pituitary&#10;&#10;Description automatically generated">
            <a:extLst>
              <a:ext uri="{FF2B5EF4-FFF2-40B4-BE49-F238E27FC236}">
                <a16:creationId xmlns:a16="http://schemas.microsoft.com/office/drawing/2014/main" id="{DDC6F388-B6B3-DFD6-4D26-D428396B1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236" y="1181616"/>
            <a:ext cx="7772400" cy="432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16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22E91-3130-B5AF-6C24-4BDE8A96980C}"/>
              </a:ext>
            </a:extLst>
          </p:cNvPr>
          <p:cNvSpPr txBox="1"/>
          <p:nvPr/>
        </p:nvSpPr>
        <p:spPr>
          <a:xfrm>
            <a:off x="2908738" y="5569545"/>
            <a:ext cx="75359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Bean plot showing the log TPM on y axis, and sex and according treatment (F - Females, M - males, hydrated - with water, dehydrated - no water) on the x axis of MUP4 gene expression in the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).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4" name="Picture 3" descr="A diagram of a number of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37DC4CFD-A86C-5A7D-58A6-57891ACB0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427" y="1290099"/>
            <a:ext cx="7772400" cy="427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193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8082-CA29-B8FC-AB56-A1ADBDF88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22E91-3130-B5AF-6C24-4BDE8A96980C}"/>
              </a:ext>
            </a:extLst>
          </p:cNvPr>
          <p:cNvSpPr txBox="1"/>
          <p:nvPr/>
        </p:nvSpPr>
        <p:spPr>
          <a:xfrm>
            <a:off x="2651660" y="5518619"/>
            <a:ext cx="75359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H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eatpmap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of the differential gene expression in the pituitary and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 for both hydrated (yes) and dehydrated (no) samples. Genes are on the y axis, samples are the on the x axis, and sex, tissue, and treatment groupings are colored-coded accordingly.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C88A7175-1365-536A-4BA0-0EDDB2680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60" y="600717"/>
            <a:ext cx="7772400" cy="496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588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C815CE-519E-2891-6190-CB7E68E16241}"/>
              </a:ext>
            </a:extLst>
          </p:cNvPr>
          <p:cNvSpPr txBox="1"/>
          <p:nvPr/>
        </p:nvSpPr>
        <p:spPr>
          <a:xfrm>
            <a:off x="761803" y="350196"/>
            <a:ext cx="4646904" cy="1624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Background &amp; Introduction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E3AE89-0A27-67D2-789E-1FB0A96C9125}"/>
              </a:ext>
            </a:extLst>
          </p:cNvPr>
          <p:cNvSpPr txBox="1"/>
          <p:nvPr/>
        </p:nvSpPr>
        <p:spPr>
          <a:xfrm>
            <a:off x="761802" y="2743200"/>
            <a:ext cx="4646905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Desert species have long been studied due to their outstanding ability to thrive in hot, arid climates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Studied taxa for investigating climate change and dehydration effects across species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Increase in global surface temperature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Increase in surface area of arid deserts, which is expected to increase by over 25% by 2050 (IPCC) (~6,000 sq ft annually)</a:t>
            </a:r>
          </a:p>
          <a:p>
            <a:pPr marL="5143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Study desert species ecological evolution to ecologically prevent the extinction of at-risk species due to our ever-changing climate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A desert landscape with plants and trees&#10;&#10;Description automatically generated">
            <a:extLst>
              <a:ext uri="{FF2B5EF4-FFF2-40B4-BE49-F238E27FC236}">
                <a16:creationId xmlns:a16="http://schemas.microsoft.com/office/drawing/2014/main" id="{1DBE95B1-0B9A-21E2-0698-4979853ECC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79" r="12976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03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C2CA4-50C5-5FAA-2446-800FB4D1C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111AFE-A263-527F-551F-B1CFD4B000F6}"/>
              </a:ext>
            </a:extLst>
          </p:cNvPr>
          <p:cNvSpPr txBox="1"/>
          <p:nvPr/>
        </p:nvSpPr>
        <p:spPr>
          <a:xfrm>
            <a:off x="210207" y="1720840"/>
            <a:ext cx="115193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4221 genes upregulated and 4631 genes downregulated in the SON, PVN, &amp; pituitary (MA 1). </a:t>
            </a:r>
            <a:endParaRPr lang="en-US" sz="1800" b="0" i="0" dirty="0">
              <a:solidFill>
                <a:srgbClr val="1F2328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rgbClr val="1F2328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2328"/>
                </a:solidFill>
                <a:effectLst/>
              </a:rPr>
              <a:t>446 genes upregulated and 376 genes downregulated in the pituitary only (MA 2).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1F2328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2328"/>
                </a:solidFill>
                <a:effectLst/>
              </a:rPr>
              <a:t>129 genes upregulated and 90 genes downregulated in the SON &amp; PVN only (MA 3).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1F2328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2328"/>
                </a:solidFill>
                <a:effectLst/>
              </a:rPr>
              <a:t>Bean plots: Differences in major urinary protein 4 (MUP4) expression (</a:t>
            </a:r>
            <a:r>
              <a:rPr lang="en-US" sz="1800" b="0" i="0" dirty="0" err="1">
                <a:solidFill>
                  <a:srgbClr val="1F2328"/>
                </a:solidFill>
                <a:effectLst/>
              </a:rPr>
              <a:t>logTPM</a:t>
            </a:r>
            <a:r>
              <a:rPr lang="en-US" sz="1800" b="0" i="0" dirty="0">
                <a:solidFill>
                  <a:srgbClr val="1F2328"/>
                </a:solidFill>
                <a:effectLst/>
              </a:rPr>
              <a:t>) between SON, PVN, and pituitary in female and male </a:t>
            </a:r>
            <a:r>
              <a:rPr lang="en-US" sz="1800" b="0" i="1" dirty="0">
                <a:solidFill>
                  <a:srgbClr val="1F2328"/>
                </a:solidFill>
                <a:effectLst/>
              </a:rPr>
              <a:t>P. </a:t>
            </a:r>
            <a:r>
              <a:rPr lang="en-US" sz="1800" b="0" i="1" dirty="0" err="1">
                <a:solidFill>
                  <a:srgbClr val="1F2328"/>
                </a:solidFill>
                <a:effectLst/>
              </a:rPr>
              <a:t>eremicus</a:t>
            </a:r>
            <a:r>
              <a:rPr lang="en-US" sz="1800" b="0" i="1" dirty="0">
                <a:solidFill>
                  <a:srgbClr val="1F2328"/>
                </a:solidFill>
                <a:effectLst/>
              </a:rPr>
              <a:t> </a:t>
            </a:r>
            <a:r>
              <a:rPr lang="en-US" sz="1800" b="0" dirty="0">
                <a:solidFill>
                  <a:srgbClr val="1F2328"/>
                </a:solidFill>
                <a:effectLst/>
              </a:rPr>
              <a:t>for both dehydrated and hydrated treatments (Bean plots).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These sex, treatment, and tissue correlated differences show high potential probability of 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dehydrational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impacts on and in correlation to fertility in female desert-adapted animals on both a gene expression and correlated gene functional level.</a:t>
            </a:r>
            <a:endParaRPr lang="en-US" b="0" dirty="0">
              <a:solidFill>
                <a:srgbClr val="1F2328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i="1" dirty="0">
              <a:solidFill>
                <a:srgbClr val="1F2328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 Four genes were found to be </a:t>
            </a:r>
            <a:r>
              <a:rPr lang="en-US" b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substantially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downregulated in desert-adapted hypothalamus (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sonpvn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) tissue (Heatmap).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rgbClr val="1F2328"/>
              </a:solidFill>
              <a:highlight>
                <a:srgbClr val="FFFFFF"/>
              </a:highlight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6 genes were </a:t>
            </a:r>
            <a:r>
              <a:rPr lang="en-US" b="0" u="sng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substantially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up regulated in desert-adapted pituitary tissue, along with one slightly downregulated gene (Heatmap). </a:t>
            </a:r>
            <a:endParaRPr lang="en-US" sz="1800" b="0" i="1" dirty="0">
              <a:solidFill>
                <a:srgbClr val="1F2328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66762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5682E-F7BB-21E5-F4BF-F4D9F605D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EA1D5-CD89-2971-A3E8-F0FDCA1EF559}"/>
              </a:ext>
            </a:extLst>
          </p:cNvPr>
          <p:cNvSpPr txBox="1"/>
          <p:nvPr/>
        </p:nvSpPr>
        <p:spPr>
          <a:xfrm>
            <a:off x="378373" y="2322787"/>
            <a:ext cx="107941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Gene ontology term and KEGG pathway analysis for a more comprehensive view of differential expression and gene function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Comparisons of hydrated/dehydrated 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brain to hydrated/dehydrated Mus musculus brain, which is not desert adapted.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patial transcriptomic analysis of 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P. </a:t>
            </a:r>
            <a:r>
              <a:rPr lang="en-US" b="0" i="1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eremicus</a:t>
            </a:r>
            <a:r>
              <a:rPr lang="en-US" b="0" i="1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hypothalamus to elucidate further spatial information about gene expression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823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28BA1-D859-9CF2-4082-EDAE1FC5E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FB498F-6031-258B-52AE-2ECC40D08EFB}"/>
              </a:ext>
            </a:extLst>
          </p:cNvPr>
          <p:cNvSpPr txBox="1"/>
          <p:nvPr/>
        </p:nvSpPr>
        <p:spPr>
          <a:xfrm>
            <a:off x="465083" y="2321307"/>
            <a:ext cx="108887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Dr. Matthew 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MacManes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, Sarah Nicholls, Dani Blumstein, Zahra Alim, Disha Hegde, Cassidy O’Brien, and Sahar </a:t>
            </a:r>
            <a:r>
              <a:rPr lang="en-US" b="0" i="0" dirty="0" err="1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Jamialahmadi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 for their help and guidance.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1F2328"/>
              </a:solidFill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1F2328"/>
                </a:solidFill>
                <a:effectLst/>
              </a:rPr>
              <a:t>Matthew </a:t>
            </a:r>
            <a:r>
              <a:rPr lang="en-US" sz="1800" b="0" i="0" dirty="0" err="1">
                <a:solidFill>
                  <a:srgbClr val="1F2328"/>
                </a:solidFill>
                <a:effectLst/>
              </a:rPr>
              <a:t>MacManes</a:t>
            </a:r>
            <a:r>
              <a:rPr lang="en-US" sz="1800" b="0" i="0" dirty="0">
                <a:solidFill>
                  <a:srgbClr val="1F2328"/>
                </a:solidFill>
                <a:effectLst/>
              </a:rPr>
              <a:t>, </a:t>
            </a:r>
            <a:r>
              <a:rPr lang="en-US" sz="1800" b="0" i="0" dirty="0" err="1">
                <a:solidFill>
                  <a:srgbClr val="1F2328"/>
                </a:solidFill>
                <a:effectLst/>
              </a:rPr>
              <a:t>Xuanmao</a:t>
            </a:r>
            <a:r>
              <a:rPr lang="en-US" sz="1800" b="0" i="0" dirty="0">
                <a:solidFill>
                  <a:srgbClr val="1F2328"/>
                </a:solidFill>
                <a:effectLst/>
              </a:rPr>
              <a:t> Chen, Paul Tsang, David </a:t>
            </a:r>
            <a:r>
              <a:rPr lang="en-US" sz="1800" b="0" i="0" dirty="0" err="1">
                <a:solidFill>
                  <a:srgbClr val="1F2328"/>
                </a:solidFill>
                <a:effectLst/>
              </a:rPr>
              <a:t>Plachetzki</a:t>
            </a:r>
            <a:r>
              <a:rPr lang="en-US" sz="1800" b="0" i="0" dirty="0">
                <a:solidFill>
                  <a:srgbClr val="1F2328"/>
                </a:solidFill>
                <a:effectLst/>
              </a:rPr>
              <a:t>, Brittany Jellison.</a:t>
            </a:r>
            <a:endParaRPr lang="en-US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The University of New Hampshire Animal Resources Office (Linnea Morley, Dean Elder) and Hubbard Genome Center for their support and resources.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The National Institute of Health – Grant # </a:t>
            </a:r>
            <a:r>
              <a:rPr lang="en-US" sz="1800" b="0" i="0" dirty="0">
                <a:solidFill>
                  <a:srgbClr val="1F2328"/>
                </a:solidFill>
                <a:effectLst/>
              </a:rPr>
              <a:t>R35 GM128843</a:t>
            </a:r>
            <a:r>
              <a:rPr lang="en-US" b="0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097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5D179-5C69-61DF-671D-35DF8EB83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20" y="0"/>
            <a:ext cx="10515600" cy="1325563"/>
          </a:xfrm>
        </p:spPr>
        <p:txBody>
          <a:bodyPr/>
          <a:lstStyle/>
          <a:p>
            <a:r>
              <a:rPr lang="en-US" dirty="0"/>
              <a:t>References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59D2ED-B7E7-3B8A-3A3A-F34D11B83D69}"/>
              </a:ext>
            </a:extLst>
          </p:cNvPr>
          <p:cNvSpPr txBox="1"/>
          <p:nvPr/>
        </p:nvSpPr>
        <p:spPr>
          <a:xfrm>
            <a:off x="231227" y="1523745"/>
            <a:ext cx="1154035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1. 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Heldring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N, et al. Estrogen receptors: how do they signal and what are their targets. </a:t>
            </a:r>
            <a:r>
              <a:rPr lang="en-US" sz="1600" b="0" i="1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Physiol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Rev. 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2007;87(3):905–31. 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2. Pfaff DW, et al. Cellular and molecular mechanisms of female reproductive behaviors. In: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Knobil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E, Neill JD, editors. 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The Physiology of Reproduction.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 Raven Press, Ltd; 1994. pp. 107–220. 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3. 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Klinge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CM. Estrogen receptor interaction with estrogen response elements. 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Nucleic Acids Res. 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2001;29(14):2905–19. 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4. Marino M, et al. Estrogen signaling multiple pathways to impact gene transcription. </a:t>
            </a:r>
            <a:r>
              <a:rPr lang="en-US" sz="1600" b="0" i="1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Curr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Genomics. 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2006;7(8):497–508. 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5. Eddy EM, Washburn TF, Bunch DO, Goulding EH,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Gladen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BC,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Lubahn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DB,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Korach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KS. Targeted disruption of the estrogen receptor gene in male mice causes alteration of spermatogenesis and infertility. . 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Endocrinology. 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1996;</a:t>
            </a:r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137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:4796–4805. 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6. Hess RA,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Bunick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D, Lee KH, Bahr J, Taylor JA,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Korach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KS,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Lubahn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DB. A role for </a:t>
            </a:r>
            <a:r>
              <a:rPr lang="en-US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oestrogens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 in the male reproductive system. . </a:t>
            </a:r>
            <a:r>
              <a:rPr lang="en-US" sz="1600" b="0" i="1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Nature. 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1997;</a:t>
            </a:r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390</a:t>
            </a:r>
            <a:r>
              <a:rPr lang="en-US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:509–512. </a:t>
            </a:r>
          </a:p>
          <a:p>
            <a:pPr marL="0" indent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1600" dirty="0">
                <a:solidFill>
                  <a:srgbClr val="212121"/>
                </a:solidFill>
                <a:latin typeface="Cambria" panose="02040503050406030204" pitchFamily="18" charset="0"/>
              </a:rPr>
              <a:t>7. </a:t>
            </a:r>
            <a:r>
              <a:rPr lang="en-US" sz="1600" dirty="0" err="1">
                <a:solidFill>
                  <a:srgbClr val="212121"/>
                </a:solidFill>
                <a:latin typeface="Cambria" panose="02040503050406030204" pitchFamily="18" charset="0"/>
              </a:rPr>
              <a:t>Sladek</a:t>
            </a:r>
            <a:r>
              <a:rPr lang="en-US" sz="1600" dirty="0">
                <a:solidFill>
                  <a:srgbClr val="212121"/>
                </a:solidFill>
                <a:latin typeface="Cambria" panose="02040503050406030204" pitchFamily="18" charset="0"/>
              </a:rPr>
              <a:t> CD. Estrogen receptors: Their roles in regulation of vasopressin release for maintenance of fluid and electrolyte homeostasis. </a:t>
            </a:r>
            <a:r>
              <a:rPr lang="en-US" sz="1600" i="1" dirty="0">
                <a:solidFill>
                  <a:srgbClr val="212121"/>
                </a:solidFill>
                <a:latin typeface="Cambria" panose="02040503050406030204" pitchFamily="18" charset="0"/>
              </a:rPr>
              <a:t>Neuroendocrinology. </a:t>
            </a:r>
            <a:r>
              <a:rPr lang="en-US" sz="1600" dirty="0">
                <a:solidFill>
                  <a:srgbClr val="212121"/>
                </a:solidFill>
                <a:latin typeface="Cambria" panose="02040503050406030204" pitchFamily="18" charset="0"/>
              </a:rPr>
              <a:t>2007. pp. 114-127.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59700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2221E3-2456-71E3-96F0-467E6C0CA4C9}"/>
              </a:ext>
            </a:extLst>
          </p:cNvPr>
          <p:cNvSpPr txBox="1"/>
          <p:nvPr/>
        </p:nvSpPr>
        <p:spPr>
          <a:xfrm>
            <a:off x="761803" y="350196"/>
            <a:ext cx="4646904" cy="1624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Introduction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BE17F-3DDD-7657-3E39-4288EBA869C7}"/>
              </a:ext>
            </a:extLst>
          </p:cNvPr>
          <p:cNvSpPr txBox="1"/>
          <p:nvPr/>
        </p:nvSpPr>
        <p:spPr>
          <a:xfrm>
            <a:off x="761802" y="2743200"/>
            <a:ext cx="4646905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Utilize </a:t>
            </a:r>
            <a:r>
              <a:rPr lang="en-US" sz="2000" i="1" dirty="0"/>
              <a:t>Peromyscus </a:t>
            </a:r>
            <a:r>
              <a:rPr lang="en-US" sz="2000" i="1" dirty="0" err="1"/>
              <a:t>eremicus</a:t>
            </a:r>
            <a:r>
              <a:rPr lang="en-US" sz="2000" i="1" dirty="0"/>
              <a:t> </a:t>
            </a:r>
            <a:r>
              <a:rPr lang="en-US" sz="2000" dirty="0"/>
              <a:t>mice model</a:t>
            </a:r>
          </a:p>
          <a:p>
            <a:pPr marL="857250" lvl="1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”cactus mouse”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Found primarily in arid deserts in the southwestern part of the U.S.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Have ecologically adapted to desert climates over millions of years 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Can go their whole lives without drinking water  </a:t>
            </a:r>
          </a:p>
        </p:txBody>
      </p:sp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FF7020E9-2D1D-5772-7D31-F763E24014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687" b="-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67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3B61B1-27C1-0E65-9B1B-E753447DAED2}"/>
              </a:ext>
            </a:extLst>
          </p:cNvPr>
          <p:cNvSpPr txBox="1"/>
          <p:nvPr/>
        </p:nvSpPr>
        <p:spPr>
          <a:xfrm>
            <a:off x="193081" y="2344985"/>
            <a:ext cx="12002814" cy="2454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alpha val="80000"/>
                  </a:schemeClr>
                </a:solidFill>
              </a:rPr>
              <a:t>Are there correlations between reproductive hormones and dehydration? </a:t>
            </a:r>
          </a:p>
        </p:txBody>
      </p:sp>
    </p:spTree>
    <p:extLst>
      <p:ext uri="{BB962C8B-B14F-4D97-AF65-F5344CB8AC3E}">
        <p14:creationId xmlns:p14="http://schemas.microsoft.com/office/powerpoint/2010/main" val="4019403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B73E-DAE7-95AC-3D43-38B25CF4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856" y="2012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/>
              <a:t>Estrus Cycle Stages </a:t>
            </a:r>
            <a:br>
              <a:rPr lang="en-US" sz="4100" dirty="0"/>
            </a:br>
            <a:r>
              <a:rPr lang="en-US" sz="4100" dirty="0"/>
              <a:t>&amp; Hormonal Fluctuations</a:t>
            </a:r>
          </a:p>
        </p:txBody>
      </p:sp>
      <p:pic>
        <p:nvPicPr>
          <p:cNvPr id="4" name="Picture 3" descr="A diagram of different types of cells&#10;&#10;Description automatically generated">
            <a:extLst>
              <a:ext uri="{FF2B5EF4-FFF2-40B4-BE49-F238E27FC236}">
                <a16:creationId xmlns:a16="http://schemas.microsoft.com/office/drawing/2014/main" id="{8C9DA499-9572-09DF-F1FF-B9334609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245" y="258054"/>
            <a:ext cx="571146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D1B9-D86A-7406-7E0A-F983F51472AB}"/>
              </a:ext>
            </a:extLst>
          </p:cNvPr>
          <p:cNvSpPr txBox="1"/>
          <p:nvPr/>
        </p:nvSpPr>
        <p:spPr>
          <a:xfrm>
            <a:off x="360274" y="2037392"/>
            <a:ext cx="5311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estrus cycle’s are approximately 4-5 days in length and are categorized by 4 stages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glycoprotein hormones: LH &amp; FSH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steroid hormones: Progesterone &amp; 17-</a:t>
            </a:r>
            <a:r>
              <a:rPr lang="en-US" sz="1800" dirty="0"/>
              <a:t>β</a:t>
            </a:r>
            <a:r>
              <a:rPr lang="en-US" dirty="0"/>
              <a:t> Estradiol 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6020F-42E8-FC3F-08DA-F45B7FA2848C}"/>
              </a:ext>
            </a:extLst>
          </p:cNvPr>
          <p:cNvSpPr txBox="1"/>
          <p:nvPr/>
        </p:nvSpPr>
        <p:spPr>
          <a:xfrm>
            <a:off x="11066243" y="1157454"/>
            <a:ext cx="114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Proestrus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8EA-9180-BAD4-B468-90EE760237C7}"/>
              </a:ext>
            </a:extLst>
          </p:cNvPr>
          <p:cNvSpPr txBox="1"/>
          <p:nvPr/>
        </p:nvSpPr>
        <p:spPr>
          <a:xfrm>
            <a:off x="11160811" y="2407240"/>
            <a:ext cx="8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Estrus</a:t>
            </a:r>
            <a:r>
              <a:rPr lang="en-US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D6C8D-9184-649A-191B-AD013CC55BEC}"/>
              </a:ext>
            </a:extLst>
          </p:cNvPr>
          <p:cNvSpPr txBox="1"/>
          <p:nvPr/>
        </p:nvSpPr>
        <p:spPr>
          <a:xfrm>
            <a:off x="11066241" y="3725641"/>
            <a:ext cx="121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Metestrus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59262-4FBB-1D3D-BD56-09C584465B93}"/>
              </a:ext>
            </a:extLst>
          </p:cNvPr>
          <p:cNvSpPr txBox="1"/>
          <p:nvPr/>
        </p:nvSpPr>
        <p:spPr>
          <a:xfrm>
            <a:off x="11134659" y="5160093"/>
            <a:ext cx="107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Diestrus</a:t>
            </a:r>
            <a:r>
              <a:rPr lang="en-US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AFFB0-300C-BFA2-C29D-8850DE1AEEF3}"/>
              </a:ext>
            </a:extLst>
          </p:cNvPr>
          <p:cNvSpPr txBox="1"/>
          <p:nvPr/>
        </p:nvSpPr>
        <p:spPr>
          <a:xfrm>
            <a:off x="7931217" y="8640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547B1-25E2-0165-77F2-2E384F799C61}"/>
              </a:ext>
            </a:extLst>
          </p:cNvPr>
          <p:cNvSpPr txBox="1"/>
          <p:nvPr/>
        </p:nvSpPr>
        <p:spPr>
          <a:xfrm>
            <a:off x="7931217" y="2004901"/>
            <a:ext cx="53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B5B49-9FB2-F3BB-0237-1CA6967E511E}"/>
              </a:ext>
            </a:extLst>
          </p:cNvPr>
          <p:cNvSpPr txBox="1"/>
          <p:nvPr/>
        </p:nvSpPr>
        <p:spPr>
          <a:xfrm>
            <a:off x="6655067" y="4060666"/>
            <a:ext cx="15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Progesterone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3EF1-EF00-0FEF-FA30-195BC84AEDDA}"/>
              </a:ext>
            </a:extLst>
          </p:cNvPr>
          <p:cNvSpPr txBox="1"/>
          <p:nvPr/>
        </p:nvSpPr>
        <p:spPr>
          <a:xfrm>
            <a:off x="7256972" y="5245768"/>
            <a:ext cx="14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17-</a:t>
            </a:r>
            <a:r>
              <a:rPr lang="en-US" sz="1800" b="1" dirty="0"/>
              <a:t>β</a:t>
            </a:r>
            <a:r>
              <a:rPr lang="en-US" b="1" dirty="0"/>
              <a:t> Estradiol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0EA52-FA4E-35E6-0BDA-1BF4FEDF2B4C}"/>
              </a:ext>
            </a:extLst>
          </p:cNvPr>
          <p:cNvSpPr txBox="1"/>
          <p:nvPr/>
        </p:nvSpPr>
        <p:spPr>
          <a:xfrm>
            <a:off x="6306756" y="-50864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Plasma Concentration vs Time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8568AB-C38E-B580-A94A-15A7E0F6E305}"/>
              </a:ext>
            </a:extLst>
          </p:cNvPr>
          <p:cNvSpPr/>
          <p:nvPr/>
        </p:nvSpPr>
        <p:spPr>
          <a:xfrm>
            <a:off x="9217572" y="864005"/>
            <a:ext cx="2974428" cy="54737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05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B73E-DAE7-95AC-3D43-38B25CF4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856" y="2012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/>
              <a:t>Estrus Cycle Stages </a:t>
            </a:r>
            <a:br>
              <a:rPr lang="en-US" sz="4100" dirty="0"/>
            </a:br>
            <a:r>
              <a:rPr lang="en-US" sz="4100" dirty="0"/>
              <a:t>&amp; Hormonal Fluctuations</a:t>
            </a:r>
          </a:p>
        </p:txBody>
      </p:sp>
      <p:pic>
        <p:nvPicPr>
          <p:cNvPr id="4" name="Picture 3" descr="A diagram of different types of cells&#10;&#10;Description automatically generated">
            <a:extLst>
              <a:ext uri="{FF2B5EF4-FFF2-40B4-BE49-F238E27FC236}">
                <a16:creationId xmlns:a16="http://schemas.microsoft.com/office/drawing/2014/main" id="{8C9DA499-9572-09DF-F1FF-B9334609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245" y="258054"/>
            <a:ext cx="571146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D1B9-D86A-7406-7E0A-F983F51472AB}"/>
              </a:ext>
            </a:extLst>
          </p:cNvPr>
          <p:cNvSpPr txBox="1"/>
          <p:nvPr/>
        </p:nvSpPr>
        <p:spPr>
          <a:xfrm>
            <a:off x="360274" y="2037392"/>
            <a:ext cx="5311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estrus cycle’s are approximately 4-5 days in length and are categorized by 4 stages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Proestrus, Estrus (ovulation), Metestrus, Diestrus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Proestrus</a:t>
            </a:r>
            <a:r>
              <a:rPr lang="en-US" dirty="0"/>
              <a:t>: primarily erythrocytes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glycoprotein hormones: LH &amp; FSH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steroid hormones: Progesterone &amp; 17-</a:t>
            </a:r>
            <a:r>
              <a:rPr lang="en-US" sz="1800" dirty="0"/>
              <a:t>β</a:t>
            </a:r>
            <a:r>
              <a:rPr lang="en-US" dirty="0"/>
              <a:t> Estradiol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6020F-42E8-FC3F-08DA-F45B7FA2848C}"/>
              </a:ext>
            </a:extLst>
          </p:cNvPr>
          <p:cNvSpPr txBox="1"/>
          <p:nvPr/>
        </p:nvSpPr>
        <p:spPr>
          <a:xfrm>
            <a:off x="11066243" y="1157454"/>
            <a:ext cx="114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Proestrus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8EA-9180-BAD4-B468-90EE760237C7}"/>
              </a:ext>
            </a:extLst>
          </p:cNvPr>
          <p:cNvSpPr txBox="1"/>
          <p:nvPr/>
        </p:nvSpPr>
        <p:spPr>
          <a:xfrm>
            <a:off x="11160811" y="2407240"/>
            <a:ext cx="8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Estrus</a:t>
            </a:r>
            <a:r>
              <a:rPr lang="en-US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D6C8D-9184-649A-191B-AD013CC55BEC}"/>
              </a:ext>
            </a:extLst>
          </p:cNvPr>
          <p:cNvSpPr txBox="1"/>
          <p:nvPr/>
        </p:nvSpPr>
        <p:spPr>
          <a:xfrm>
            <a:off x="11066241" y="3725641"/>
            <a:ext cx="121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Metestrus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59262-4FBB-1D3D-BD56-09C584465B93}"/>
              </a:ext>
            </a:extLst>
          </p:cNvPr>
          <p:cNvSpPr txBox="1"/>
          <p:nvPr/>
        </p:nvSpPr>
        <p:spPr>
          <a:xfrm>
            <a:off x="11134659" y="5160093"/>
            <a:ext cx="107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Diestrus</a:t>
            </a:r>
            <a:r>
              <a:rPr lang="en-US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AFFB0-300C-BFA2-C29D-8850DE1AEEF3}"/>
              </a:ext>
            </a:extLst>
          </p:cNvPr>
          <p:cNvSpPr txBox="1"/>
          <p:nvPr/>
        </p:nvSpPr>
        <p:spPr>
          <a:xfrm>
            <a:off x="7931217" y="8640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547B1-25E2-0165-77F2-2E384F799C61}"/>
              </a:ext>
            </a:extLst>
          </p:cNvPr>
          <p:cNvSpPr txBox="1"/>
          <p:nvPr/>
        </p:nvSpPr>
        <p:spPr>
          <a:xfrm>
            <a:off x="7931217" y="2004901"/>
            <a:ext cx="53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B5B49-9FB2-F3BB-0237-1CA6967E511E}"/>
              </a:ext>
            </a:extLst>
          </p:cNvPr>
          <p:cNvSpPr txBox="1"/>
          <p:nvPr/>
        </p:nvSpPr>
        <p:spPr>
          <a:xfrm>
            <a:off x="6655067" y="4060666"/>
            <a:ext cx="15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Progesterone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3EF1-EF00-0FEF-FA30-195BC84AEDDA}"/>
              </a:ext>
            </a:extLst>
          </p:cNvPr>
          <p:cNvSpPr txBox="1"/>
          <p:nvPr/>
        </p:nvSpPr>
        <p:spPr>
          <a:xfrm>
            <a:off x="7256972" y="5245768"/>
            <a:ext cx="14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17-</a:t>
            </a:r>
            <a:r>
              <a:rPr lang="en-US" sz="1800" b="1" dirty="0"/>
              <a:t>β</a:t>
            </a:r>
            <a:r>
              <a:rPr lang="en-US" b="1" dirty="0"/>
              <a:t> Estradiol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0EA52-FA4E-35E6-0BDA-1BF4FEDF2B4C}"/>
              </a:ext>
            </a:extLst>
          </p:cNvPr>
          <p:cNvSpPr txBox="1"/>
          <p:nvPr/>
        </p:nvSpPr>
        <p:spPr>
          <a:xfrm>
            <a:off x="6306756" y="-50864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Plasma Concentration vs Time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8568AB-C38E-B580-A94A-15A7E0F6E305}"/>
              </a:ext>
            </a:extLst>
          </p:cNvPr>
          <p:cNvSpPr/>
          <p:nvPr/>
        </p:nvSpPr>
        <p:spPr>
          <a:xfrm>
            <a:off x="9217572" y="2280745"/>
            <a:ext cx="2974428" cy="40569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urple cells under a microscope&#10;&#10;Description automatically generated">
            <a:extLst>
              <a:ext uri="{FF2B5EF4-FFF2-40B4-BE49-F238E27FC236}">
                <a16:creationId xmlns:a16="http://schemas.microsoft.com/office/drawing/2014/main" id="{4BD59B21-2594-B89D-C4BC-50679E81B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5705" y="767255"/>
            <a:ext cx="1785106" cy="155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86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B73E-DAE7-95AC-3D43-38B25CF4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856" y="2012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/>
              <a:t>Estrus Cycle Stages </a:t>
            </a:r>
            <a:br>
              <a:rPr lang="en-US" sz="4100" dirty="0"/>
            </a:br>
            <a:r>
              <a:rPr lang="en-US" sz="4100" dirty="0"/>
              <a:t>&amp; Hormonal Fluctuations</a:t>
            </a:r>
          </a:p>
        </p:txBody>
      </p:sp>
      <p:pic>
        <p:nvPicPr>
          <p:cNvPr id="4" name="Picture 3" descr="A diagram of different types of cells&#10;&#10;Description automatically generated">
            <a:extLst>
              <a:ext uri="{FF2B5EF4-FFF2-40B4-BE49-F238E27FC236}">
                <a16:creationId xmlns:a16="http://schemas.microsoft.com/office/drawing/2014/main" id="{8C9DA499-9572-09DF-F1FF-B9334609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245" y="258054"/>
            <a:ext cx="571146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D1B9-D86A-7406-7E0A-F983F51472AB}"/>
              </a:ext>
            </a:extLst>
          </p:cNvPr>
          <p:cNvSpPr txBox="1"/>
          <p:nvPr/>
        </p:nvSpPr>
        <p:spPr>
          <a:xfrm>
            <a:off x="360274" y="2037392"/>
            <a:ext cx="5311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estrus cycle’s are approximately 4-5 days in length and are categorized by 4 stages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Proestrus, Estrus (ovulation), Metestrus, Diestrus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Proestrus</a:t>
            </a:r>
            <a:r>
              <a:rPr lang="en-US" dirty="0"/>
              <a:t>: primarily erythrocytes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Estrus</a:t>
            </a:r>
            <a:r>
              <a:rPr lang="en-US" dirty="0"/>
              <a:t>: primarily squamous cells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glycoprotein hormones: LH &amp; FSH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steroid hormones: Progesterone &amp; 17-</a:t>
            </a:r>
            <a:r>
              <a:rPr lang="en-US" sz="1800" dirty="0"/>
              <a:t>β</a:t>
            </a:r>
            <a:r>
              <a:rPr lang="en-US" dirty="0"/>
              <a:t> Estradiol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6020F-42E8-FC3F-08DA-F45B7FA2848C}"/>
              </a:ext>
            </a:extLst>
          </p:cNvPr>
          <p:cNvSpPr txBox="1"/>
          <p:nvPr/>
        </p:nvSpPr>
        <p:spPr>
          <a:xfrm>
            <a:off x="11066243" y="1157454"/>
            <a:ext cx="114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Proestrus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8EA-9180-BAD4-B468-90EE760237C7}"/>
              </a:ext>
            </a:extLst>
          </p:cNvPr>
          <p:cNvSpPr txBox="1"/>
          <p:nvPr/>
        </p:nvSpPr>
        <p:spPr>
          <a:xfrm>
            <a:off x="11160811" y="2407240"/>
            <a:ext cx="8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Estrus</a:t>
            </a:r>
            <a:r>
              <a:rPr lang="en-US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D6C8D-9184-649A-191B-AD013CC55BEC}"/>
              </a:ext>
            </a:extLst>
          </p:cNvPr>
          <p:cNvSpPr txBox="1"/>
          <p:nvPr/>
        </p:nvSpPr>
        <p:spPr>
          <a:xfrm>
            <a:off x="11066241" y="3725641"/>
            <a:ext cx="121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Metestrus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59262-4FBB-1D3D-BD56-09C584465B93}"/>
              </a:ext>
            </a:extLst>
          </p:cNvPr>
          <p:cNvSpPr txBox="1"/>
          <p:nvPr/>
        </p:nvSpPr>
        <p:spPr>
          <a:xfrm>
            <a:off x="11134659" y="5160093"/>
            <a:ext cx="107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Diestrus</a:t>
            </a:r>
            <a:r>
              <a:rPr lang="en-US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AFFB0-300C-BFA2-C29D-8850DE1AEEF3}"/>
              </a:ext>
            </a:extLst>
          </p:cNvPr>
          <p:cNvSpPr txBox="1"/>
          <p:nvPr/>
        </p:nvSpPr>
        <p:spPr>
          <a:xfrm>
            <a:off x="7931217" y="8640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547B1-25E2-0165-77F2-2E384F799C61}"/>
              </a:ext>
            </a:extLst>
          </p:cNvPr>
          <p:cNvSpPr txBox="1"/>
          <p:nvPr/>
        </p:nvSpPr>
        <p:spPr>
          <a:xfrm>
            <a:off x="7931217" y="2004901"/>
            <a:ext cx="53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B5B49-9FB2-F3BB-0237-1CA6967E511E}"/>
              </a:ext>
            </a:extLst>
          </p:cNvPr>
          <p:cNvSpPr txBox="1"/>
          <p:nvPr/>
        </p:nvSpPr>
        <p:spPr>
          <a:xfrm>
            <a:off x="6655067" y="4060666"/>
            <a:ext cx="15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Progesterone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3EF1-EF00-0FEF-FA30-195BC84AEDDA}"/>
              </a:ext>
            </a:extLst>
          </p:cNvPr>
          <p:cNvSpPr txBox="1"/>
          <p:nvPr/>
        </p:nvSpPr>
        <p:spPr>
          <a:xfrm>
            <a:off x="7256972" y="5245768"/>
            <a:ext cx="14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17-</a:t>
            </a:r>
            <a:r>
              <a:rPr lang="en-US" sz="1800" b="1" dirty="0"/>
              <a:t>β</a:t>
            </a:r>
            <a:r>
              <a:rPr lang="en-US" b="1" dirty="0"/>
              <a:t> Estradiol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0EA52-FA4E-35E6-0BDA-1BF4FEDF2B4C}"/>
              </a:ext>
            </a:extLst>
          </p:cNvPr>
          <p:cNvSpPr txBox="1"/>
          <p:nvPr/>
        </p:nvSpPr>
        <p:spPr>
          <a:xfrm>
            <a:off x="6306756" y="-50864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Plasma Concentration vs Time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58B44F-8B35-B132-B02D-13159BF60728}"/>
              </a:ext>
            </a:extLst>
          </p:cNvPr>
          <p:cNvSpPr/>
          <p:nvPr/>
        </p:nvSpPr>
        <p:spPr>
          <a:xfrm>
            <a:off x="9217572" y="3657026"/>
            <a:ext cx="2974428" cy="26807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urple cells under a microscope&#10;&#10;Description automatically generated">
            <a:extLst>
              <a:ext uri="{FF2B5EF4-FFF2-40B4-BE49-F238E27FC236}">
                <a16:creationId xmlns:a16="http://schemas.microsoft.com/office/drawing/2014/main" id="{6552A9DB-B064-29EE-A05D-C422D20E6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5705" y="767255"/>
            <a:ext cx="1785106" cy="1557368"/>
          </a:xfrm>
          <a:prstGeom prst="rect">
            <a:avLst/>
          </a:prstGeom>
        </p:spPr>
      </p:pic>
      <p:pic>
        <p:nvPicPr>
          <p:cNvPr id="14" name="Picture 13" descr="A purple and white cell&#10;&#10;Description automatically generated with medium confidence">
            <a:extLst>
              <a:ext uri="{FF2B5EF4-FFF2-40B4-BE49-F238E27FC236}">
                <a16:creationId xmlns:a16="http://schemas.microsoft.com/office/drawing/2014/main" id="{08B63C11-281C-24C7-5B2B-DCCF2085D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943" y="2311037"/>
            <a:ext cx="1780868" cy="135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2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B73E-DAE7-95AC-3D43-38B25CF4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856" y="2012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/>
              <a:t>Estrus Cycle Stages </a:t>
            </a:r>
            <a:br>
              <a:rPr lang="en-US" sz="4100" dirty="0"/>
            </a:br>
            <a:r>
              <a:rPr lang="en-US" sz="4100" dirty="0"/>
              <a:t>&amp; Hormonal Fluctuations</a:t>
            </a:r>
          </a:p>
        </p:txBody>
      </p:sp>
      <p:pic>
        <p:nvPicPr>
          <p:cNvPr id="4" name="Picture 3" descr="A diagram of different types of cells&#10;&#10;Description automatically generated">
            <a:extLst>
              <a:ext uri="{FF2B5EF4-FFF2-40B4-BE49-F238E27FC236}">
                <a16:creationId xmlns:a16="http://schemas.microsoft.com/office/drawing/2014/main" id="{8C9DA499-9572-09DF-F1FF-B9334609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245" y="258054"/>
            <a:ext cx="571146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D1B9-D86A-7406-7E0A-F983F51472AB}"/>
              </a:ext>
            </a:extLst>
          </p:cNvPr>
          <p:cNvSpPr txBox="1"/>
          <p:nvPr/>
        </p:nvSpPr>
        <p:spPr>
          <a:xfrm>
            <a:off x="360274" y="2037392"/>
            <a:ext cx="53114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estrus cycle’s are approximately 4-5 days in length and are categorized by 4 stages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Proestrus, Estrus (ovulation), Metestrus, Diestrus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Proestrus</a:t>
            </a:r>
            <a:r>
              <a:rPr lang="en-US" dirty="0"/>
              <a:t>: primarily erythrocytes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Estrus</a:t>
            </a:r>
            <a:r>
              <a:rPr lang="en-US" dirty="0"/>
              <a:t>: primarily squamous cells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Metestrus</a:t>
            </a:r>
            <a:r>
              <a:rPr lang="en-US" dirty="0"/>
              <a:t>: Combo of squamous + leukocytes, few erythrocytes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glycoprotein hormones: LH &amp; FSH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steroid hormones: Progesterone &amp; 17-</a:t>
            </a:r>
            <a:r>
              <a:rPr lang="en-US" sz="1800" dirty="0"/>
              <a:t>β</a:t>
            </a:r>
            <a:r>
              <a:rPr lang="en-US" dirty="0"/>
              <a:t> Estradiol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6020F-42E8-FC3F-08DA-F45B7FA2848C}"/>
              </a:ext>
            </a:extLst>
          </p:cNvPr>
          <p:cNvSpPr txBox="1"/>
          <p:nvPr/>
        </p:nvSpPr>
        <p:spPr>
          <a:xfrm>
            <a:off x="11066243" y="1157454"/>
            <a:ext cx="114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Proestrus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8EA-9180-BAD4-B468-90EE760237C7}"/>
              </a:ext>
            </a:extLst>
          </p:cNvPr>
          <p:cNvSpPr txBox="1"/>
          <p:nvPr/>
        </p:nvSpPr>
        <p:spPr>
          <a:xfrm>
            <a:off x="11160811" y="2407240"/>
            <a:ext cx="8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Estrus</a:t>
            </a:r>
            <a:r>
              <a:rPr lang="en-US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D6C8D-9184-649A-191B-AD013CC55BEC}"/>
              </a:ext>
            </a:extLst>
          </p:cNvPr>
          <p:cNvSpPr txBox="1"/>
          <p:nvPr/>
        </p:nvSpPr>
        <p:spPr>
          <a:xfrm>
            <a:off x="11066241" y="3725641"/>
            <a:ext cx="121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Metestrus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59262-4FBB-1D3D-BD56-09C584465B93}"/>
              </a:ext>
            </a:extLst>
          </p:cNvPr>
          <p:cNvSpPr txBox="1"/>
          <p:nvPr/>
        </p:nvSpPr>
        <p:spPr>
          <a:xfrm>
            <a:off x="11134659" y="5160093"/>
            <a:ext cx="107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Diestrus</a:t>
            </a:r>
            <a:r>
              <a:rPr lang="en-US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AFFB0-300C-BFA2-C29D-8850DE1AEEF3}"/>
              </a:ext>
            </a:extLst>
          </p:cNvPr>
          <p:cNvSpPr txBox="1"/>
          <p:nvPr/>
        </p:nvSpPr>
        <p:spPr>
          <a:xfrm>
            <a:off x="7931217" y="8640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547B1-25E2-0165-77F2-2E384F799C61}"/>
              </a:ext>
            </a:extLst>
          </p:cNvPr>
          <p:cNvSpPr txBox="1"/>
          <p:nvPr/>
        </p:nvSpPr>
        <p:spPr>
          <a:xfrm>
            <a:off x="7931217" y="2004901"/>
            <a:ext cx="53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B5B49-9FB2-F3BB-0237-1CA6967E511E}"/>
              </a:ext>
            </a:extLst>
          </p:cNvPr>
          <p:cNvSpPr txBox="1"/>
          <p:nvPr/>
        </p:nvSpPr>
        <p:spPr>
          <a:xfrm>
            <a:off x="6655067" y="4060666"/>
            <a:ext cx="15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Progesterone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3EF1-EF00-0FEF-FA30-195BC84AEDDA}"/>
              </a:ext>
            </a:extLst>
          </p:cNvPr>
          <p:cNvSpPr txBox="1"/>
          <p:nvPr/>
        </p:nvSpPr>
        <p:spPr>
          <a:xfrm>
            <a:off x="7256972" y="5245768"/>
            <a:ext cx="14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17-</a:t>
            </a:r>
            <a:r>
              <a:rPr lang="en-US" sz="1800" b="1" dirty="0"/>
              <a:t>β</a:t>
            </a:r>
            <a:r>
              <a:rPr lang="en-US" b="1" dirty="0"/>
              <a:t> Estradiol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0EA52-FA4E-35E6-0BDA-1BF4FEDF2B4C}"/>
              </a:ext>
            </a:extLst>
          </p:cNvPr>
          <p:cNvSpPr txBox="1"/>
          <p:nvPr/>
        </p:nvSpPr>
        <p:spPr>
          <a:xfrm>
            <a:off x="6306756" y="-50864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Plasma Concentration vs Time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ED2A24-0BD5-D637-75F8-E4DC6005DD3B}"/>
              </a:ext>
            </a:extLst>
          </p:cNvPr>
          <p:cNvSpPr/>
          <p:nvPr/>
        </p:nvSpPr>
        <p:spPr>
          <a:xfrm>
            <a:off x="9217572" y="4975427"/>
            <a:ext cx="2974428" cy="13623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urple cells under a microscope&#10;&#10;Description automatically generated">
            <a:extLst>
              <a:ext uri="{FF2B5EF4-FFF2-40B4-BE49-F238E27FC236}">
                <a16:creationId xmlns:a16="http://schemas.microsoft.com/office/drawing/2014/main" id="{4547FFBF-555C-2218-CB17-837F645AB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5705" y="767255"/>
            <a:ext cx="1785106" cy="1557368"/>
          </a:xfrm>
          <a:prstGeom prst="rect">
            <a:avLst/>
          </a:prstGeom>
        </p:spPr>
      </p:pic>
      <p:pic>
        <p:nvPicPr>
          <p:cNvPr id="14" name="Picture 13" descr="A purple and white cell&#10;&#10;Description automatically generated with medium confidence">
            <a:extLst>
              <a:ext uri="{FF2B5EF4-FFF2-40B4-BE49-F238E27FC236}">
                <a16:creationId xmlns:a16="http://schemas.microsoft.com/office/drawing/2014/main" id="{2055BCB0-3BD6-3C93-F892-FCC50A40B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943" y="2311037"/>
            <a:ext cx="1780868" cy="1359575"/>
          </a:xfrm>
          <a:prstGeom prst="rect">
            <a:avLst/>
          </a:prstGeom>
        </p:spPr>
      </p:pic>
      <p:pic>
        <p:nvPicPr>
          <p:cNvPr id="18" name="Picture 17" descr="A close-up of a microscope&#10;&#10;Description automatically generated">
            <a:extLst>
              <a:ext uri="{FF2B5EF4-FFF2-40B4-BE49-F238E27FC236}">
                <a16:creationId xmlns:a16="http://schemas.microsoft.com/office/drawing/2014/main" id="{6F29D57D-49EC-F2F3-677D-E305C00428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7958" y="3673507"/>
            <a:ext cx="1780868" cy="13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86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B73E-DAE7-95AC-3D43-38B25CF4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856" y="2012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/>
              <a:t>Estrus Cycle Stages </a:t>
            </a:r>
            <a:br>
              <a:rPr lang="en-US" sz="4100" dirty="0"/>
            </a:br>
            <a:r>
              <a:rPr lang="en-US" sz="4100" dirty="0"/>
              <a:t>&amp; Hormonal Fluctuations</a:t>
            </a:r>
          </a:p>
        </p:txBody>
      </p:sp>
      <p:pic>
        <p:nvPicPr>
          <p:cNvPr id="4" name="Picture 3" descr="A diagram of different types of cells&#10;&#10;Description automatically generated">
            <a:extLst>
              <a:ext uri="{FF2B5EF4-FFF2-40B4-BE49-F238E27FC236}">
                <a16:creationId xmlns:a16="http://schemas.microsoft.com/office/drawing/2014/main" id="{8C9DA499-9572-09DF-F1FF-B9334609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245" y="258054"/>
            <a:ext cx="571146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3D1B9-D86A-7406-7E0A-F983F51472AB}"/>
              </a:ext>
            </a:extLst>
          </p:cNvPr>
          <p:cNvSpPr txBox="1"/>
          <p:nvPr/>
        </p:nvSpPr>
        <p:spPr>
          <a:xfrm>
            <a:off x="360274" y="2037392"/>
            <a:ext cx="53114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estrus cycle’s are approximately 4-5 days in length and are categorized by 4 stages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Proestrus, Estrus (ovulation), Metestrus, Diestrus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Proestrus</a:t>
            </a:r>
            <a:r>
              <a:rPr lang="en-US" dirty="0"/>
              <a:t>: primarily erythrocytes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Estrus</a:t>
            </a:r>
            <a:r>
              <a:rPr lang="en-US" dirty="0"/>
              <a:t>: primarily squamous cells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Metestrus</a:t>
            </a:r>
            <a:r>
              <a:rPr lang="en-US" dirty="0"/>
              <a:t>: Combo of squamous + leukocytes, few erythrocytes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Diestrus</a:t>
            </a:r>
            <a:r>
              <a:rPr lang="en-US" dirty="0"/>
              <a:t>: Coagulated leukocytes, few squamous, few erythrocytes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glycoprotein hormones: LH &amp; FSH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steroid hormones: Progesterone &amp; 17-</a:t>
            </a:r>
            <a:r>
              <a:rPr lang="en-US" sz="1800" dirty="0"/>
              <a:t>β</a:t>
            </a:r>
            <a:r>
              <a:rPr lang="en-US" dirty="0"/>
              <a:t> Estradiol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Estrus cycle stage confirmed via vaginal lavage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6020F-42E8-FC3F-08DA-F45B7FA2848C}"/>
              </a:ext>
            </a:extLst>
          </p:cNvPr>
          <p:cNvSpPr txBox="1"/>
          <p:nvPr/>
        </p:nvSpPr>
        <p:spPr>
          <a:xfrm>
            <a:off x="11066243" y="1157454"/>
            <a:ext cx="1144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Proestrus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7CC8EA-9180-BAD4-B468-90EE760237C7}"/>
              </a:ext>
            </a:extLst>
          </p:cNvPr>
          <p:cNvSpPr txBox="1"/>
          <p:nvPr/>
        </p:nvSpPr>
        <p:spPr>
          <a:xfrm>
            <a:off x="11160811" y="2407240"/>
            <a:ext cx="868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Estrus</a:t>
            </a:r>
            <a:r>
              <a:rPr lang="en-US" dirty="0"/>
              <a:t>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D6C8D-9184-649A-191B-AD013CC55BEC}"/>
              </a:ext>
            </a:extLst>
          </p:cNvPr>
          <p:cNvSpPr txBox="1"/>
          <p:nvPr/>
        </p:nvSpPr>
        <p:spPr>
          <a:xfrm>
            <a:off x="11066241" y="3725641"/>
            <a:ext cx="121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Metestrus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59262-4FBB-1D3D-BD56-09C584465B93}"/>
              </a:ext>
            </a:extLst>
          </p:cNvPr>
          <p:cNvSpPr txBox="1"/>
          <p:nvPr/>
        </p:nvSpPr>
        <p:spPr>
          <a:xfrm>
            <a:off x="11134659" y="5160093"/>
            <a:ext cx="107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Diestrus</a:t>
            </a:r>
            <a:r>
              <a:rPr lang="en-US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AFFB0-300C-BFA2-C29D-8850DE1AEEF3}"/>
              </a:ext>
            </a:extLst>
          </p:cNvPr>
          <p:cNvSpPr txBox="1"/>
          <p:nvPr/>
        </p:nvSpPr>
        <p:spPr>
          <a:xfrm>
            <a:off x="7931217" y="8640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547B1-25E2-0165-77F2-2E384F799C61}"/>
              </a:ext>
            </a:extLst>
          </p:cNvPr>
          <p:cNvSpPr txBox="1"/>
          <p:nvPr/>
        </p:nvSpPr>
        <p:spPr>
          <a:xfrm>
            <a:off x="7931217" y="2004901"/>
            <a:ext cx="53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B5B49-9FB2-F3BB-0237-1CA6967E511E}"/>
              </a:ext>
            </a:extLst>
          </p:cNvPr>
          <p:cNvSpPr txBox="1"/>
          <p:nvPr/>
        </p:nvSpPr>
        <p:spPr>
          <a:xfrm>
            <a:off x="6655067" y="4060666"/>
            <a:ext cx="15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Progesterone</a:t>
            </a:r>
            <a:r>
              <a:rPr lang="en-US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FC3EF1-EF00-0FEF-FA30-195BC84AEDDA}"/>
              </a:ext>
            </a:extLst>
          </p:cNvPr>
          <p:cNvSpPr txBox="1"/>
          <p:nvPr/>
        </p:nvSpPr>
        <p:spPr>
          <a:xfrm>
            <a:off x="7256972" y="5245768"/>
            <a:ext cx="14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17-</a:t>
            </a:r>
            <a:r>
              <a:rPr lang="en-US" sz="1800" b="1" dirty="0"/>
              <a:t>β</a:t>
            </a:r>
            <a:r>
              <a:rPr lang="en-US" b="1" dirty="0"/>
              <a:t> Estradiol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B0EA52-FA4E-35E6-0BDA-1BF4FEDF2B4C}"/>
              </a:ext>
            </a:extLst>
          </p:cNvPr>
          <p:cNvSpPr txBox="1"/>
          <p:nvPr/>
        </p:nvSpPr>
        <p:spPr>
          <a:xfrm>
            <a:off x="6306756" y="-50864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Plasma Concentration vs Time </a:t>
            </a:r>
          </a:p>
        </p:txBody>
      </p:sp>
      <p:pic>
        <p:nvPicPr>
          <p:cNvPr id="5" name="Picture 4" descr="Purple cells under a microscope&#10;&#10;Description automatically generated">
            <a:extLst>
              <a:ext uri="{FF2B5EF4-FFF2-40B4-BE49-F238E27FC236}">
                <a16:creationId xmlns:a16="http://schemas.microsoft.com/office/drawing/2014/main" id="{4BED277C-9FD5-F47B-ECC5-0C3065732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5705" y="767255"/>
            <a:ext cx="1785106" cy="1557368"/>
          </a:xfrm>
          <a:prstGeom prst="rect">
            <a:avLst/>
          </a:prstGeom>
        </p:spPr>
      </p:pic>
      <p:pic>
        <p:nvPicPr>
          <p:cNvPr id="7" name="Picture 6" descr="A purple and white cell&#10;&#10;Description automatically generated with medium confidence">
            <a:extLst>
              <a:ext uri="{FF2B5EF4-FFF2-40B4-BE49-F238E27FC236}">
                <a16:creationId xmlns:a16="http://schemas.microsoft.com/office/drawing/2014/main" id="{271EFEB5-B081-5B4C-D2AE-764529789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943" y="2311037"/>
            <a:ext cx="1780868" cy="1359575"/>
          </a:xfrm>
          <a:prstGeom prst="rect">
            <a:avLst/>
          </a:prstGeom>
        </p:spPr>
      </p:pic>
      <p:pic>
        <p:nvPicPr>
          <p:cNvPr id="14" name="Picture 13" descr="A close-up of a microscope&#10;&#10;Description automatically generated">
            <a:extLst>
              <a:ext uri="{FF2B5EF4-FFF2-40B4-BE49-F238E27FC236}">
                <a16:creationId xmlns:a16="http://schemas.microsoft.com/office/drawing/2014/main" id="{536D7318-245E-CCA3-6E83-9C8749A8C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7958" y="3673507"/>
            <a:ext cx="1780868" cy="1301920"/>
          </a:xfrm>
          <a:prstGeom prst="rect">
            <a:avLst/>
          </a:prstGeom>
        </p:spPr>
      </p:pic>
      <p:pic>
        <p:nvPicPr>
          <p:cNvPr id="18" name="Picture 17" descr="A close-up of a microscope&#10;&#10;Description automatically generated">
            <a:extLst>
              <a:ext uri="{FF2B5EF4-FFF2-40B4-BE49-F238E27FC236}">
                <a16:creationId xmlns:a16="http://schemas.microsoft.com/office/drawing/2014/main" id="{B9ECA835-19C1-8A26-63F5-3FC87F9D11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5113" y="4975427"/>
            <a:ext cx="1759545" cy="135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23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1611</Words>
  <Application>Microsoft Macintosh PowerPoint</Application>
  <PresentationFormat>Widescreen</PresentationFormat>
  <Paragraphs>214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-apple-system</vt:lpstr>
      <vt:lpstr>Aptos</vt:lpstr>
      <vt:lpstr>Aptos Display</vt:lpstr>
      <vt:lpstr>Arial</vt:lpstr>
      <vt:lpstr>Cambria</vt:lpstr>
      <vt:lpstr>Times</vt:lpstr>
      <vt:lpstr>Times New Roman</vt:lpstr>
      <vt:lpstr>Office Theme</vt:lpstr>
      <vt:lpstr>GenBio_Final_Project</vt:lpstr>
      <vt:lpstr>PowerPoint Presentation</vt:lpstr>
      <vt:lpstr>PowerPoint Presentation</vt:lpstr>
      <vt:lpstr>PowerPoint Presentation</vt:lpstr>
      <vt:lpstr>Estrus Cycle Stages  &amp; Hormonal Fluctuations</vt:lpstr>
      <vt:lpstr>Estrus Cycle Stages  &amp; Hormonal Fluctuations</vt:lpstr>
      <vt:lpstr>Estrus Cycle Stages  &amp; Hormonal Fluctuations</vt:lpstr>
      <vt:lpstr>Estrus Cycle Stages  &amp; Hormonal Fluctuations</vt:lpstr>
      <vt:lpstr>Estrus Cycle Stages  &amp; Hormonal Fluctuations</vt:lpstr>
      <vt:lpstr> </vt:lpstr>
      <vt:lpstr>    Hypothesis</vt:lpstr>
      <vt:lpstr>PowerPoint Presentation</vt:lpstr>
      <vt:lpstr>Results</vt:lpstr>
      <vt:lpstr>Results</vt:lpstr>
      <vt:lpstr>Results</vt:lpstr>
      <vt:lpstr>Results</vt:lpstr>
      <vt:lpstr>Results</vt:lpstr>
      <vt:lpstr>Results</vt:lpstr>
      <vt:lpstr>Results</vt:lpstr>
      <vt:lpstr>Discussion</vt:lpstr>
      <vt:lpstr>Future Directions </vt:lpstr>
      <vt:lpstr>Acknowledgments 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GenBio_Final_Project</dc:title>
  <dc:creator>Sarah Couture</dc:creator>
  <cp:lastModifiedBy>Sarah Couture</cp:lastModifiedBy>
  <cp:revision>1</cp:revision>
  <dcterms:created xsi:type="dcterms:W3CDTF">2024-05-10T13:46:03Z</dcterms:created>
  <dcterms:modified xsi:type="dcterms:W3CDTF">2024-05-10T14:42:37Z</dcterms:modified>
</cp:coreProperties>
</file>

<file path=docProps/thumbnail.jpeg>
</file>